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6" r:id="rId4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80" autoAdjust="0"/>
    <p:restoredTop sz="94660"/>
  </p:normalViewPr>
  <p:slideViewPr>
    <p:cSldViewPr snapToGrid="0">
      <p:cViewPr varScale="1">
        <p:scale>
          <a:sx n="64" d="100"/>
          <a:sy n="64" d="100"/>
        </p:scale>
        <p:origin x="2352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86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1517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532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24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518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06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864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5852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032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00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2625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CD9A4-35AA-4923-8511-34CA638D514C}" type="datetimeFigureOut">
              <a:rPr lang="ko-KR" altLang="en-US" smtClean="0"/>
              <a:t>2021-05-11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E5D16-FBFE-48ED-A475-EE37B27B1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686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ori@ezwe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268697"/>
              </p:ext>
            </p:extLst>
          </p:nvPr>
        </p:nvGraphicFramePr>
        <p:xfrm>
          <a:off x="310542" y="270224"/>
          <a:ext cx="6079147" cy="593376"/>
        </p:xfrm>
        <a:graphic>
          <a:graphicData uri="http://schemas.openxmlformats.org/drawingml/2006/table">
            <a:tbl>
              <a:tblPr/>
              <a:tblGrid>
                <a:gridCol w="6079147"/>
              </a:tblGrid>
              <a:tr h="593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부산 지역 상인 전용 온라인 쇼핑몰</a:t>
                      </a:r>
                      <a:r>
                        <a:rPr lang="en-US" altLang="ko-KR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000" b="1" kern="0" spc="-40" dirty="0" err="1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동백몰</a:t>
                      </a:r>
                      <a:r>
                        <a:rPr lang="en-US" altLang="ko-KR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설명 자료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17620" marR="17620" marT="17620" marB="17620" anchor="ctr">
                    <a:lnL>
                      <a:noFill/>
                    </a:lnL>
                    <a:lnR>
                      <a:noFill/>
                    </a:lnR>
                    <a:lnT w="35941" cap="flat" cmpd="sng" algn="ctr">
                      <a:solidFill>
                        <a:srgbClr val="00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941" cap="flat" cmpd="sng" algn="ctr">
                      <a:solidFill>
                        <a:srgbClr val="00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74664" y="31415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>
              <a:latin typeface="Rix모던고딕 L" panose="02020603020101020101" pitchFamily="18" charset="-127"/>
              <a:ea typeface="Rix모던고딕 L" panose="02020603020101020101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55540" y="934182"/>
            <a:ext cx="6383337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ko-KR" altLang="en-US" b="1" kern="0" dirty="0" smtClean="0">
                <a:solidFill>
                  <a:srgbClr val="000000"/>
                </a:solidFill>
                <a:latin typeface="+mj-ea"/>
                <a:ea typeface="+mj-ea"/>
              </a:rPr>
              <a:t>□ </a:t>
            </a:r>
            <a:r>
              <a:rPr lang="ko-KR" altLang="en-US" b="1" kern="0" dirty="0" err="1" smtClean="0">
                <a:solidFill>
                  <a:srgbClr val="000000"/>
                </a:solidFill>
                <a:latin typeface="+mj-ea"/>
                <a:ea typeface="+mj-ea"/>
              </a:rPr>
              <a:t>동백몰</a:t>
            </a:r>
            <a:r>
              <a:rPr lang="ko-KR" altLang="en-US" b="1" kern="0" dirty="0" smtClean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r>
              <a:rPr lang="ko-KR" altLang="en-US" b="1" kern="0" dirty="0">
                <a:solidFill>
                  <a:srgbClr val="000000"/>
                </a:solidFill>
                <a:latin typeface="+mj-ea"/>
                <a:ea typeface="+mj-ea"/>
              </a:rPr>
              <a:t>이란</a:t>
            </a:r>
            <a:r>
              <a:rPr lang="en-US" altLang="ko-KR" b="1" kern="0" dirty="0">
                <a:solidFill>
                  <a:srgbClr val="000000"/>
                </a:solidFill>
                <a:latin typeface="+mj-ea"/>
                <a:ea typeface="+mj-ea"/>
              </a:rPr>
              <a:t>?</a:t>
            </a:r>
            <a:endParaRPr lang="ko-KR" altLang="en-US" b="1" kern="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384810" indent="-384810" algn="just" fontAlgn="base">
              <a:lnSpc>
                <a:spcPct val="150000"/>
              </a:lnSpc>
            </a:pPr>
            <a:r>
              <a:rPr lang="ko-KR" altLang="en-US" b="1" kern="0" dirty="0" smtClean="0">
                <a:solidFill>
                  <a:srgbClr val="000000"/>
                </a:solidFill>
                <a:latin typeface="+mj-ea"/>
                <a:ea typeface="+mj-ea"/>
              </a:rPr>
              <a:t> 부산지역 상인에 한하여 </a:t>
            </a:r>
            <a:r>
              <a:rPr lang="ko-KR" altLang="en-US" b="1" kern="0" dirty="0" err="1" smtClean="0">
                <a:solidFill>
                  <a:srgbClr val="000000"/>
                </a:solidFill>
                <a:latin typeface="+mj-ea"/>
                <a:ea typeface="+mj-ea"/>
              </a:rPr>
              <a:t>입점이</a:t>
            </a:r>
            <a:r>
              <a:rPr lang="ko-KR" altLang="en-US" b="1" kern="0" dirty="0" smtClean="0">
                <a:solidFill>
                  <a:srgbClr val="000000"/>
                </a:solidFill>
                <a:latin typeface="+mj-ea"/>
                <a:ea typeface="+mj-ea"/>
              </a:rPr>
              <a:t> 가능한</a:t>
            </a:r>
            <a:r>
              <a:rPr lang="ko-KR" altLang="en-US" sz="1600" kern="0" dirty="0" smtClean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endParaRPr lang="en-US" altLang="ko-KR" sz="1600" kern="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marL="384810" indent="-384810" algn="just" fontAlgn="base">
              <a:lnSpc>
                <a:spcPct val="150000"/>
              </a:lnSpc>
            </a:pPr>
            <a:r>
              <a:rPr lang="ko-KR" altLang="en-US" sz="1600" kern="0" dirty="0" smtClean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r>
              <a:rPr lang="ko-KR" altLang="en-US" b="1" kern="0" dirty="0" smtClean="0">
                <a:solidFill>
                  <a:srgbClr val="000000"/>
                </a:solidFill>
                <a:latin typeface="+mj-ea"/>
                <a:ea typeface="+mj-ea"/>
              </a:rPr>
              <a:t>부산지역화폐</a:t>
            </a:r>
            <a:r>
              <a:rPr lang="en-US" altLang="ko-KR" b="1" kern="0" dirty="0" smtClean="0">
                <a:solidFill>
                  <a:srgbClr val="000000"/>
                </a:solidFill>
                <a:latin typeface="+mj-ea"/>
                <a:ea typeface="+mj-ea"/>
              </a:rPr>
              <a:t>(</a:t>
            </a:r>
            <a:r>
              <a:rPr lang="ko-KR" altLang="en-US" b="1" kern="0" dirty="0" err="1" smtClean="0">
                <a:solidFill>
                  <a:srgbClr val="000000"/>
                </a:solidFill>
                <a:latin typeface="+mj-ea"/>
                <a:ea typeface="+mj-ea"/>
              </a:rPr>
              <a:t>동백전</a:t>
            </a:r>
            <a:r>
              <a:rPr lang="en-US" altLang="ko-KR" b="1" kern="0" dirty="0" smtClean="0">
                <a:solidFill>
                  <a:srgbClr val="000000"/>
                </a:solidFill>
                <a:latin typeface="+mj-ea"/>
                <a:ea typeface="+mj-ea"/>
              </a:rPr>
              <a:t>)</a:t>
            </a:r>
            <a:r>
              <a:rPr lang="ko-KR" altLang="en-US" b="1" kern="0" dirty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r>
              <a:rPr lang="ko-KR" altLang="en-US" b="1" kern="0" dirty="0" smtClean="0">
                <a:solidFill>
                  <a:srgbClr val="000000"/>
                </a:solidFill>
                <a:latin typeface="+mj-ea"/>
                <a:ea typeface="+mj-ea"/>
              </a:rPr>
              <a:t>결제 전용 온라인 쇼핑몰</a:t>
            </a:r>
            <a:endParaRPr lang="en-US" altLang="ko-KR" b="1" kern="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marL="384810" indent="-384810" algn="just" fontAlgn="base">
              <a:lnSpc>
                <a:spcPct val="150000"/>
              </a:lnSpc>
            </a:pPr>
            <a:r>
              <a:rPr lang="en-US" altLang="ko-KR" sz="1600" kern="0" dirty="0" smtClean="0">
                <a:solidFill>
                  <a:srgbClr val="000000"/>
                </a:solidFill>
                <a:latin typeface="+mj-ea"/>
                <a:ea typeface="+mj-ea"/>
              </a:rPr>
              <a:t>  - </a:t>
            </a:r>
            <a:r>
              <a:rPr lang="ko-KR" altLang="en-US" sz="1600" kern="0" dirty="0" smtClean="0">
                <a:solidFill>
                  <a:srgbClr val="000000"/>
                </a:solidFill>
                <a:latin typeface="+mj-ea"/>
                <a:ea typeface="+mj-ea"/>
              </a:rPr>
              <a:t>부산지역 상인</a:t>
            </a:r>
            <a:r>
              <a:rPr lang="en-US" altLang="ko-KR" sz="1600" kern="0" dirty="0" smtClean="0">
                <a:solidFill>
                  <a:srgbClr val="000000"/>
                </a:solidFill>
                <a:latin typeface="+mj-ea"/>
                <a:ea typeface="+mj-ea"/>
              </a:rPr>
              <a:t>(</a:t>
            </a:r>
            <a:r>
              <a:rPr lang="ko-KR" altLang="en-US" sz="1600" kern="0" dirty="0" smtClean="0">
                <a:solidFill>
                  <a:srgbClr val="000000"/>
                </a:solidFill>
                <a:latin typeface="+mj-ea"/>
                <a:ea typeface="+mj-ea"/>
              </a:rPr>
              <a:t>사업자</a:t>
            </a:r>
            <a:r>
              <a:rPr lang="en-US" altLang="ko-KR" sz="1600" kern="0" dirty="0" smtClean="0">
                <a:solidFill>
                  <a:srgbClr val="000000"/>
                </a:solidFill>
                <a:latin typeface="+mj-ea"/>
                <a:ea typeface="+mj-ea"/>
              </a:rPr>
              <a:t>)</a:t>
            </a:r>
            <a:r>
              <a:rPr lang="ko-KR" altLang="en-US" sz="1600" kern="0" dirty="0" smtClean="0">
                <a:solidFill>
                  <a:srgbClr val="000000"/>
                </a:solidFill>
                <a:latin typeface="+mj-ea"/>
                <a:ea typeface="+mj-ea"/>
              </a:rPr>
              <a:t>전용 온라인쇼핑몰</a:t>
            </a:r>
            <a:r>
              <a:rPr lang="en-US" altLang="ko-KR" sz="1600" kern="0" dirty="0" smtClean="0">
                <a:solidFill>
                  <a:srgbClr val="000000"/>
                </a:solidFill>
                <a:latin typeface="+mj-ea"/>
                <a:ea typeface="+mj-ea"/>
              </a:rPr>
              <a:t>(</a:t>
            </a:r>
            <a:r>
              <a:rPr lang="ko-KR" altLang="en-US" sz="1600" kern="0" dirty="0" err="1" smtClean="0">
                <a:solidFill>
                  <a:srgbClr val="000000"/>
                </a:solidFill>
                <a:latin typeface="+mj-ea"/>
                <a:ea typeface="+mj-ea"/>
              </a:rPr>
              <a:t>동백몰</a:t>
            </a:r>
            <a:r>
              <a:rPr lang="en-US" altLang="ko-KR" sz="1600" kern="0" dirty="0" smtClean="0">
                <a:solidFill>
                  <a:srgbClr val="000000"/>
                </a:solidFill>
                <a:latin typeface="+mj-ea"/>
                <a:ea typeface="+mj-ea"/>
              </a:rPr>
              <a:t>)</a:t>
            </a:r>
            <a:r>
              <a:rPr lang="ko-KR" altLang="en-US" sz="1600" kern="0" dirty="0" smtClean="0">
                <a:solidFill>
                  <a:srgbClr val="000000"/>
                </a:solidFill>
                <a:latin typeface="+mj-ea"/>
                <a:ea typeface="+mj-ea"/>
              </a:rPr>
              <a:t>을</a:t>
            </a:r>
            <a:endParaRPr lang="en-US" altLang="ko-KR" sz="1600" kern="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marL="384810" indent="-384810" algn="just" fontAlgn="base">
              <a:lnSpc>
                <a:spcPct val="150000"/>
              </a:lnSpc>
            </a:pPr>
            <a:r>
              <a:rPr lang="en-US" altLang="ko-KR" sz="1600" kern="0" dirty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r>
              <a:rPr lang="en-US" altLang="ko-KR" sz="1600" kern="0" dirty="0" smtClean="0">
                <a:solidFill>
                  <a:srgbClr val="000000"/>
                </a:solidFill>
                <a:latin typeface="+mj-ea"/>
                <a:ea typeface="+mj-ea"/>
              </a:rPr>
              <a:t>    </a:t>
            </a:r>
            <a:r>
              <a:rPr lang="ko-KR" altLang="en-US" sz="1600" kern="0" dirty="0" smtClean="0">
                <a:solidFill>
                  <a:srgbClr val="000000"/>
                </a:solidFill>
                <a:latin typeface="+mj-ea"/>
                <a:ea typeface="+mj-ea"/>
              </a:rPr>
              <a:t>통해 부산시 우수 상품을 온라인으로 판매하고자 함</a:t>
            </a:r>
            <a:endParaRPr lang="en-US" altLang="ko-KR" sz="1600" kern="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marL="384810" indent="-384810" algn="just" fontAlgn="base">
              <a:lnSpc>
                <a:spcPct val="150000"/>
              </a:lnSpc>
            </a:pPr>
            <a:r>
              <a:rPr lang="en-US" altLang="ko-KR" sz="1600" kern="0" dirty="0" smtClean="0">
                <a:solidFill>
                  <a:srgbClr val="000000"/>
                </a:solidFill>
                <a:latin typeface="+mj-ea"/>
                <a:ea typeface="+mj-ea"/>
              </a:rPr>
              <a:t>  -</a:t>
            </a:r>
            <a:r>
              <a:rPr lang="ko-KR" altLang="en-US" sz="1600" kern="0" dirty="0" smtClean="0">
                <a:solidFill>
                  <a:srgbClr val="000000"/>
                </a:solidFill>
                <a:latin typeface="+mj-ea"/>
                <a:ea typeface="+mj-ea"/>
              </a:rPr>
              <a:t> 판로확대 </a:t>
            </a:r>
            <a:r>
              <a:rPr lang="ko-KR" altLang="en-US" sz="1600" kern="0" dirty="0">
                <a:solidFill>
                  <a:srgbClr val="000000"/>
                </a:solidFill>
                <a:latin typeface="+mj-ea"/>
                <a:ea typeface="+mj-ea"/>
              </a:rPr>
              <a:t>및 신규고객 발굴</a:t>
            </a:r>
            <a:r>
              <a:rPr lang="en-US" altLang="ko-KR" sz="1600" kern="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ko-KR" altLang="en-US" sz="1600" kern="0" dirty="0" smtClean="0">
                <a:solidFill>
                  <a:srgbClr val="000000"/>
                </a:solidFill>
                <a:latin typeface="+mj-ea"/>
                <a:ea typeface="+mj-ea"/>
              </a:rPr>
              <a:t>매출증대 기여</a:t>
            </a:r>
            <a:endParaRPr lang="en-US" altLang="ko-KR" sz="1600" kern="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algn="just" fontAlgn="base">
              <a:lnSpc>
                <a:spcPct val="150000"/>
              </a:lnSpc>
            </a:pPr>
            <a:endParaRPr lang="en-US" altLang="ko-KR" sz="1000" kern="0" dirty="0">
              <a:solidFill>
                <a:srgbClr val="000000"/>
              </a:solidFill>
              <a:latin typeface="+mj-ea"/>
              <a:ea typeface="+mj-ea"/>
            </a:endParaRPr>
          </a:p>
          <a:p>
            <a:pPr algn="just" fontAlgn="base">
              <a:lnSpc>
                <a:spcPct val="150000"/>
              </a:lnSpc>
            </a:pPr>
            <a:r>
              <a:rPr lang="ko-KR" altLang="en-US" b="1" kern="0" dirty="0">
                <a:solidFill>
                  <a:srgbClr val="000000"/>
                </a:solidFill>
                <a:latin typeface="+mn-ea"/>
              </a:rPr>
              <a:t>                </a:t>
            </a:r>
            <a:r>
              <a:rPr lang="en-US" altLang="ko-KR" sz="1600" b="1" kern="0" dirty="0" smtClean="0">
                <a:solidFill>
                  <a:srgbClr val="000000"/>
                </a:solidFill>
                <a:latin typeface="+mn-ea"/>
              </a:rPr>
              <a:t>&lt;</a:t>
            </a:r>
            <a:r>
              <a:rPr lang="ko-KR" altLang="en-US" sz="1600" b="1" kern="0" dirty="0" err="1" smtClean="0">
                <a:solidFill>
                  <a:srgbClr val="000000"/>
                </a:solidFill>
                <a:latin typeface="+mn-ea"/>
              </a:rPr>
              <a:t>동백몰</a:t>
            </a:r>
            <a:r>
              <a:rPr lang="en-US" altLang="ko-KR" sz="1600" b="1" kern="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b="1" kern="0" dirty="0">
                <a:solidFill>
                  <a:srgbClr val="000000"/>
                </a:solidFill>
                <a:latin typeface="+mn-ea"/>
              </a:rPr>
              <a:t>온라인쇼핑몰</a:t>
            </a:r>
            <a:r>
              <a:rPr lang="en-US" altLang="ko-KR" sz="1600" b="1" kern="0" dirty="0">
                <a:solidFill>
                  <a:srgbClr val="000000"/>
                </a:solidFill>
                <a:latin typeface="+mn-ea"/>
              </a:rPr>
              <a:t>) </a:t>
            </a:r>
            <a:r>
              <a:rPr lang="ko-KR" altLang="en-US" sz="1600" b="1" kern="0" dirty="0">
                <a:solidFill>
                  <a:srgbClr val="000000"/>
                </a:solidFill>
                <a:latin typeface="+mn-ea"/>
              </a:rPr>
              <a:t>현황 </a:t>
            </a:r>
            <a:r>
              <a:rPr lang="en-US" altLang="ko-KR" sz="1600" b="1" kern="0" dirty="0">
                <a:solidFill>
                  <a:srgbClr val="000000"/>
                </a:solidFill>
                <a:latin typeface="+mn-ea"/>
              </a:rPr>
              <a:t>&gt;</a:t>
            </a:r>
            <a:endParaRPr lang="ko-KR" altLang="en-US" sz="1050" b="1" kern="0" dirty="0">
              <a:solidFill>
                <a:srgbClr val="000000"/>
              </a:solidFill>
              <a:latin typeface="+mn-ea"/>
            </a:endParaRP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873957"/>
              </p:ext>
            </p:extLst>
          </p:nvPr>
        </p:nvGraphicFramePr>
        <p:xfrm>
          <a:off x="493640" y="4008802"/>
          <a:ext cx="5862637" cy="902856"/>
        </p:xfrm>
        <a:graphic>
          <a:graphicData uri="http://schemas.openxmlformats.org/drawingml/2006/table">
            <a:tbl>
              <a:tblPr/>
              <a:tblGrid>
                <a:gridCol w="1717211"/>
                <a:gridCol w="2431001"/>
                <a:gridCol w="1714425"/>
              </a:tblGrid>
              <a:tr h="31780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쇼핑몰 명칭</a:t>
                      </a:r>
                    </a:p>
                  </a:txBody>
                  <a:tcPr marL="36000" marR="36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주소</a:t>
                      </a:r>
                    </a:p>
                  </a:txBody>
                  <a:tcPr marL="36000" marR="36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비고</a:t>
                      </a:r>
                    </a:p>
                  </a:txBody>
                  <a:tcPr marL="36000" marR="36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</a:tr>
              <a:tr h="58505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-10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동백몰</a:t>
                      </a:r>
                      <a:endParaRPr lang="ko-KR" altLang="en-US" sz="1300" kern="0" spc="-1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동백전</a:t>
                      </a:r>
                      <a:r>
                        <a:rPr lang="ko-KR" altLang="en-US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내 쇼핑몰</a:t>
                      </a:r>
                      <a:endParaRPr lang="en-US" sz="13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’</a:t>
                      </a:r>
                      <a:r>
                        <a:rPr lang="en-US" altLang="ko-KR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20.12</a:t>
                      </a:r>
                      <a:r>
                        <a:rPr lang="ko-KR" altLang="en-US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월 </a:t>
                      </a:r>
                      <a:r>
                        <a:rPr lang="en-US" altLang="ko-KR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OPEN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55540" y="5356829"/>
            <a:ext cx="5886449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b="1" dirty="0" smtClean="0">
                <a:latin typeface="+mn-ea"/>
              </a:rPr>
              <a:t>□ </a:t>
            </a:r>
            <a:r>
              <a:rPr lang="ko-KR" altLang="en-US" b="1" kern="0" dirty="0" err="1" smtClean="0">
                <a:solidFill>
                  <a:srgbClr val="000000"/>
                </a:solidFill>
                <a:latin typeface="+mn-ea"/>
              </a:rPr>
              <a:t>동백몰</a:t>
            </a:r>
            <a:r>
              <a:rPr lang="ko-KR" altLang="en-US" b="1" kern="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b="1" dirty="0" err="1">
                <a:latin typeface="+mn-ea"/>
              </a:rPr>
              <a:t>입점신청</a:t>
            </a:r>
            <a:endParaRPr lang="ko-KR" altLang="en-US" b="1" dirty="0">
              <a:latin typeface="+mn-ea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dirty="0" err="1" smtClean="0">
                <a:latin typeface="+mn-ea"/>
              </a:rPr>
              <a:t>동백전</a:t>
            </a:r>
            <a:r>
              <a:rPr lang="ko-KR" altLang="en-US" b="1" dirty="0" smtClean="0">
                <a:latin typeface="+mn-ea"/>
              </a:rPr>
              <a:t> 가맹점 및 부산지역 상인이 </a:t>
            </a:r>
            <a:r>
              <a:rPr lang="ko-KR" altLang="en-US" b="1" dirty="0" err="1" smtClean="0">
                <a:latin typeface="+mn-ea"/>
              </a:rPr>
              <a:t>동백몰에</a:t>
            </a:r>
            <a:r>
              <a:rPr lang="ko-KR" altLang="en-US" b="1" dirty="0" smtClean="0">
                <a:latin typeface="+mn-ea"/>
              </a:rPr>
              <a:t> </a:t>
            </a:r>
            <a:r>
              <a:rPr lang="ko-KR" altLang="en-US" b="1" dirty="0" err="1">
                <a:latin typeface="+mn-ea"/>
              </a:rPr>
              <a:t>입점</a:t>
            </a:r>
            <a:r>
              <a:rPr lang="ko-KR" altLang="en-US" b="1" dirty="0">
                <a:latin typeface="+mn-ea"/>
              </a:rPr>
              <a:t> </a:t>
            </a:r>
            <a:endParaRPr lang="en-US" altLang="ko-KR" b="1" dirty="0" smtClean="0">
              <a:latin typeface="+mn-ea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b="1" dirty="0" smtClean="0">
                <a:latin typeface="+mn-ea"/>
              </a:rPr>
              <a:t>신청하면</a:t>
            </a:r>
            <a:r>
              <a:rPr lang="en-US" altLang="ko-KR" b="1" dirty="0" smtClean="0">
                <a:latin typeface="+mn-ea"/>
              </a:rPr>
              <a:t>,</a:t>
            </a:r>
            <a:r>
              <a:rPr lang="ko-KR" altLang="en-US" b="1" dirty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자격여부 확인 후 </a:t>
            </a:r>
            <a:r>
              <a:rPr lang="ko-KR" altLang="en-US" b="1" dirty="0" err="1" smtClean="0">
                <a:latin typeface="+mn-ea"/>
              </a:rPr>
              <a:t>입점</a:t>
            </a:r>
            <a:r>
              <a:rPr lang="ko-KR" altLang="en-US" b="1" dirty="0" smtClean="0">
                <a:latin typeface="+mn-ea"/>
              </a:rPr>
              <a:t> 승인 </a:t>
            </a:r>
            <a:r>
              <a:rPr lang="en-US" altLang="ko-KR" sz="1600" dirty="0" smtClean="0">
                <a:latin typeface="+mn-ea"/>
              </a:rPr>
              <a:t>(</a:t>
            </a:r>
            <a:r>
              <a:rPr lang="ko-KR" altLang="en-US" sz="1600" dirty="0" smtClean="0">
                <a:latin typeface="+mn-ea"/>
              </a:rPr>
              <a:t>가맹점 여부 확인</a:t>
            </a:r>
            <a:r>
              <a:rPr lang="en-US" altLang="ko-KR" sz="1600" dirty="0" smtClean="0">
                <a:latin typeface="+mn-ea"/>
              </a:rPr>
              <a:t>)</a:t>
            </a:r>
            <a:endParaRPr lang="ko-KR" altLang="en-US" sz="1600" dirty="0">
              <a:latin typeface="+mn-ea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334184"/>
              </p:ext>
            </p:extLst>
          </p:nvPr>
        </p:nvGraphicFramePr>
        <p:xfrm>
          <a:off x="500783" y="6695757"/>
          <a:ext cx="5846953" cy="1531774"/>
        </p:xfrm>
        <a:graphic>
          <a:graphicData uri="http://schemas.openxmlformats.org/drawingml/2006/table">
            <a:tbl>
              <a:tblPr/>
              <a:tblGrid>
                <a:gridCol w="1758823"/>
                <a:gridCol w="285242"/>
                <a:gridCol w="1758823"/>
                <a:gridCol w="285242"/>
                <a:gridCol w="1758823"/>
              </a:tblGrid>
              <a:tr h="513886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r>
                        <a:rPr lang="ko-KR" altLang="en-US" sz="13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입점</a:t>
                      </a: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신청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▶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r>
                        <a:rPr lang="ko-KR" altLang="en-US" sz="1300" b="1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결과 </a:t>
                      </a: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통보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▶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 상품 등록 및 판매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DD2"/>
                    </a:solidFill>
                  </a:tcPr>
                </a:tc>
              </a:tr>
              <a:tr h="680684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동백몰</a:t>
                      </a:r>
                      <a:r>
                        <a:rPr lang="ko-KR" altLang="en-US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3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입점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신청서 작성 후 전송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r>
                        <a:rPr lang="ko-KR" altLang="en-US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자격여부 확인 </a:t>
                      </a: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후 </a:t>
                      </a:r>
                    </a:p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결과 통보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입점</a:t>
                      </a: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및 상품 </a:t>
                      </a:r>
                    </a:p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등록 후 판매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204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r>
                        <a:rPr lang="ko-KR" altLang="en-US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상인 → </a:t>
                      </a:r>
                      <a:r>
                        <a:rPr lang="en-US" altLang="ko-KR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“</a:t>
                      </a:r>
                      <a:r>
                        <a:rPr lang="ko-KR" altLang="en-US" sz="13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현대이지웰</a:t>
                      </a:r>
                      <a:r>
                        <a:rPr lang="en-US" altLang="ko-KR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”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“</a:t>
                      </a:r>
                      <a:r>
                        <a:rPr lang="ko-KR" altLang="en-US" sz="13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현대이지웰</a:t>
                      </a:r>
                      <a:r>
                        <a:rPr lang="en-US" altLang="ko-KR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”</a:t>
                      </a:r>
                      <a:r>
                        <a:rPr lang="ko-KR" altLang="en-US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→ 상인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r>
                        <a:rPr lang="ko-KR" altLang="en-US" sz="13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상인</a:t>
                      </a:r>
                      <a:endParaRPr lang="ko-KR" altLang="en-US" sz="13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62683" y="5027893"/>
            <a:ext cx="27029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latin typeface="+mj-ea"/>
                <a:ea typeface="+mj-ea"/>
              </a:rPr>
              <a:t>※ ‘20</a:t>
            </a:r>
            <a:r>
              <a:rPr lang="ko-KR" altLang="en-US" sz="1200" dirty="0" smtClean="0">
                <a:latin typeface="+mj-ea"/>
                <a:ea typeface="+mj-ea"/>
              </a:rPr>
              <a:t>년 </a:t>
            </a:r>
            <a:r>
              <a:rPr lang="en-US" altLang="ko-KR" sz="1200" dirty="0" smtClean="0">
                <a:latin typeface="+mj-ea"/>
                <a:ea typeface="+mj-ea"/>
              </a:rPr>
              <a:t>12</a:t>
            </a:r>
            <a:r>
              <a:rPr lang="ko-KR" altLang="en-US" sz="1200" dirty="0" smtClean="0">
                <a:latin typeface="+mj-ea"/>
                <a:ea typeface="+mj-ea"/>
              </a:rPr>
              <a:t>월 중순부터 현재 운영 中</a:t>
            </a:r>
            <a:endParaRPr lang="en-US" altLang="ko-KR" sz="1200" dirty="0">
              <a:latin typeface="+mj-ea"/>
              <a:ea typeface="+mj-e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0154" y="8291329"/>
            <a:ext cx="5879306" cy="153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1200" dirty="0" smtClean="0">
                <a:latin typeface="+mj-ea"/>
              </a:rPr>
              <a:t>※ </a:t>
            </a:r>
            <a:r>
              <a:rPr lang="ko-KR" altLang="en-US" sz="1200" dirty="0" err="1" smtClean="0">
                <a:latin typeface="+mj-ea"/>
              </a:rPr>
              <a:t>동백몰</a:t>
            </a:r>
            <a:r>
              <a:rPr lang="ko-KR" altLang="en-US" sz="1200" dirty="0" smtClean="0">
                <a:latin typeface="+mj-ea"/>
              </a:rPr>
              <a:t> 가맹점은 부산시 승인 절차 완료 후 등록</a:t>
            </a:r>
            <a:endParaRPr lang="en-US" altLang="ko-KR" sz="1200" dirty="0" smtClean="0">
              <a:latin typeface="+mj-ea"/>
            </a:endParaRPr>
          </a:p>
          <a:p>
            <a:pPr>
              <a:lnSpc>
                <a:spcPct val="130000"/>
              </a:lnSpc>
            </a:pPr>
            <a:r>
              <a:rPr lang="en-US" altLang="ko-KR" sz="1200" dirty="0" smtClean="0">
                <a:latin typeface="+mj-ea"/>
              </a:rPr>
              <a:t>※ </a:t>
            </a:r>
            <a:r>
              <a:rPr lang="ko-KR" altLang="en-US" sz="1200" dirty="0" err="1" smtClean="0">
                <a:latin typeface="+mj-ea"/>
              </a:rPr>
              <a:t>동백몰</a:t>
            </a:r>
            <a:r>
              <a:rPr lang="ko-KR" altLang="en-US" sz="1200" dirty="0" smtClean="0">
                <a:latin typeface="+mj-ea"/>
              </a:rPr>
              <a:t> 내 </a:t>
            </a:r>
            <a:r>
              <a:rPr lang="ko-KR" altLang="en-US" sz="1200" dirty="0" err="1" smtClean="0">
                <a:latin typeface="+mj-ea"/>
              </a:rPr>
              <a:t>동백전</a:t>
            </a:r>
            <a:r>
              <a:rPr lang="ko-KR" altLang="en-US" sz="1200" dirty="0" smtClean="0">
                <a:latin typeface="+mj-ea"/>
              </a:rPr>
              <a:t> 결제</a:t>
            </a:r>
            <a:r>
              <a:rPr lang="en-US" altLang="ko-KR" sz="1200" dirty="0" smtClean="0">
                <a:latin typeface="+mj-ea"/>
              </a:rPr>
              <a:t>/</a:t>
            </a:r>
            <a:r>
              <a:rPr lang="ko-KR" altLang="en-US" sz="1200" dirty="0" smtClean="0">
                <a:latin typeface="+mj-ea"/>
              </a:rPr>
              <a:t>정산을 위한 </a:t>
            </a:r>
            <a:r>
              <a:rPr lang="ko-KR" altLang="en-US" sz="1200" dirty="0" err="1" smtClean="0">
                <a:latin typeface="+mj-ea"/>
              </a:rPr>
              <a:t>코나아이</a:t>
            </a:r>
            <a:r>
              <a:rPr lang="en-US" altLang="ko-KR" sz="1200" dirty="0" smtClean="0">
                <a:latin typeface="+mj-ea"/>
              </a:rPr>
              <a:t>-</a:t>
            </a:r>
            <a:r>
              <a:rPr lang="ko-KR" altLang="en-US" sz="1200" dirty="0" err="1" smtClean="0">
                <a:latin typeface="+mj-ea"/>
              </a:rPr>
              <a:t>현대이지웰간</a:t>
            </a:r>
            <a:r>
              <a:rPr lang="en-US" altLang="ko-KR" sz="1200" dirty="0">
                <a:latin typeface="+mj-ea"/>
              </a:rPr>
              <a:t/>
            </a:r>
            <a:br>
              <a:rPr lang="en-US" altLang="ko-KR" sz="1200" dirty="0">
                <a:latin typeface="+mj-ea"/>
              </a:rPr>
            </a:br>
            <a:r>
              <a:rPr lang="en-US" altLang="ko-KR" sz="1200" dirty="0" smtClean="0">
                <a:latin typeface="+mj-ea"/>
              </a:rPr>
              <a:t>   </a:t>
            </a:r>
            <a:r>
              <a:rPr lang="ko-KR" altLang="en-US" sz="1200" dirty="0" smtClean="0">
                <a:latin typeface="+mj-ea"/>
              </a:rPr>
              <a:t>가맹점 정보 공유 필수</a:t>
            </a:r>
            <a:endParaRPr lang="en-US" altLang="ko-KR" sz="1200" dirty="0" smtClean="0">
              <a:latin typeface="+mj-ea"/>
              <a:ea typeface="+mj-ea"/>
            </a:endParaRPr>
          </a:p>
          <a:p>
            <a:pPr>
              <a:lnSpc>
                <a:spcPct val="130000"/>
              </a:lnSpc>
            </a:pPr>
            <a:r>
              <a:rPr lang="en-US" altLang="ko-KR" sz="1200" dirty="0" smtClean="0">
                <a:latin typeface="+mj-ea"/>
                <a:ea typeface="+mj-ea"/>
              </a:rPr>
              <a:t>※ </a:t>
            </a:r>
            <a:r>
              <a:rPr lang="ko-KR" altLang="en-US" sz="1200" dirty="0" err="1" smtClean="0">
                <a:latin typeface="+mj-ea"/>
                <a:ea typeface="+mj-ea"/>
              </a:rPr>
              <a:t>코나아이</a:t>
            </a:r>
            <a:r>
              <a:rPr lang="en-US" altLang="ko-KR" sz="1200" dirty="0" smtClean="0">
                <a:latin typeface="+mj-ea"/>
                <a:ea typeface="+mj-ea"/>
              </a:rPr>
              <a:t> : </a:t>
            </a:r>
            <a:r>
              <a:rPr lang="ko-KR" altLang="en-US" sz="1200" dirty="0" err="1" smtClean="0">
                <a:latin typeface="+mj-ea"/>
                <a:ea typeface="+mj-ea"/>
              </a:rPr>
              <a:t>동백전</a:t>
            </a:r>
            <a:r>
              <a:rPr lang="ko-KR" altLang="en-US" sz="1200" dirty="0" smtClean="0">
                <a:latin typeface="+mj-ea"/>
                <a:ea typeface="+mj-ea"/>
              </a:rPr>
              <a:t> </a:t>
            </a:r>
            <a:r>
              <a:rPr lang="ko-KR" altLang="en-US" sz="1200" dirty="0" err="1" smtClean="0">
                <a:latin typeface="+mj-ea"/>
                <a:ea typeface="+mj-ea"/>
              </a:rPr>
              <a:t>운영사</a:t>
            </a:r>
            <a:r>
              <a:rPr lang="en-US" altLang="ko-KR" sz="1200" dirty="0" smtClean="0">
                <a:latin typeface="+mj-ea"/>
                <a:ea typeface="+mj-ea"/>
              </a:rPr>
              <a:t>, </a:t>
            </a:r>
            <a:r>
              <a:rPr lang="ko-KR" altLang="en-US" sz="1200" dirty="0" err="1" smtClean="0">
                <a:latin typeface="+mj-ea"/>
                <a:ea typeface="+mj-ea"/>
              </a:rPr>
              <a:t>현대이지웰</a:t>
            </a:r>
            <a:r>
              <a:rPr lang="ko-KR" altLang="en-US" sz="1200" dirty="0" smtClean="0">
                <a:latin typeface="+mj-ea"/>
                <a:ea typeface="+mj-ea"/>
              </a:rPr>
              <a:t> </a:t>
            </a:r>
            <a:r>
              <a:rPr lang="en-US" altLang="ko-KR" sz="1200" dirty="0" smtClean="0">
                <a:latin typeface="+mj-ea"/>
                <a:ea typeface="+mj-ea"/>
              </a:rPr>
              <a:t>: </a:t>
            </a:r>
            <a:r>
              <a:rPr lang="ko-KR" altLang="en-US" sz="1200" dirty="0" err="1" smtClean="0">
                <a:latin typeface="+mj-ea"/>
                <a:ea typeface="+mj-ea"/>
              </a:rPr>
              <a:t>동백전</a:t>
            </a:r>
            <a:r>
              <a:rPr lang="en-US" altLang="ko-KR" sz="1200" dirty="0" smtClean="0">
                <a:latin typeface="+mj-ea"/>
                <a:ea typeface="+mj-ea"/>
              </a:rPr>
              <a:t>, </a:t>
            </a:r>
            <a:r>
              <a:rPr lang="ko-KR" altLang="en-US" sz="1200" dirty="0" err="1" smtClean="0">
                <a:latin typeface="+mj-ea"/>
                <a:ea typeface="+mj-ea"/>
              </a:rPr>
              <a:t>동백몰</a:t>
            </a:r>
            <a:r>
              <a:rPr lang="ko-KR" altLang="en-US" sz="1200" dirty="0" smtClean="0">
                <a:latin typeface="+mj-ea"/>
                <a:ea typeface="+mj-ea"/>
              </a:rPr>
              <a:t> 제휴</a:t>
            </a:r>
            <a:r>
              <a:rPr lang="en-US" altLang="ko-KR" sz="1200" dirty="0" smtClean="0">
                <a:latin typeface="+mj-ea"/>
                <a:ea typeface="+mj-ea"/>
              </a:rPr>
              <a:t>/</a:t>
            </a:r>
            <a:r>
              <a:rPr lang="ko-KR" altLang="en-US" sz="1200" dirty="0" err="1" smtClean="0">
                <a:latin typeface="+mj-ea"/>
                <a:ea typeface="+mj-ea"/>
              </a:rPr>
              <a:t>운영사</a:t>
            </a:r>
            <a:endParaRPr lang="en-US" altLang="ko-KR" sz="1200" dirty="0" smtClean="0">
              <a:latin typeface="+mj-ea"/>
              <a:ea typeface="+mj-ea"/>
            </a:endParaRPr>
          </a:p>
          <a:p>
            <a:pPr>
              <a:lnSpc>
                <a:spcPct val="130000"/>
              </a:lnSpc>
            </a:pPr>
            <a:r>
              <a:rPr lang="en-US" altLang="ko-KR" sz="1200" dirty="0" smtClean="0">
                <a:latin typeface="+mj-ea"/>
                <a:ea typeface="+mj-ea"/>
              </a:rPr>
              <a:t>※ </a:t>
            </a:r>
            <a:r>
              <a:rPr lang="ko-KR" altLang="en-US" sz="1200" dirty="0" err="1" smtClean="0">
                <a:latin typeface="+mj-ea"/>
                <a:ea typeface="+mj-ea"/>
              </a:rPr>
              <a:t>입점</a:t>
            </a:r>
            <a:r>
              <a:rPr lang="ko-KR" altLang="en-US" sz="1200" dirty="0">
                <a:latin typeface="+mj-ea"/>
                <a:ea typeface="+mj-ea"/>
              </a:rPr>
              <a:t> </a:t>
            </a:r>
            <a:r>
              <a:rPr lang="ko-KR" altLang="en-US" sz="1200" dirty="0" smtClean="0">
                <a:latin typeface="+mj-ea"/>
                <a:ea typeface="+mj-ea"/>
              </a:rPr>
              <a:t>신청 </a:t>
            </a:r>
            <a:r>
              <a:rPr lang="en-US" altLang="ko-KR" sz="1200" dirty="0" smtClean="0">
                <a:latin typeface="+mj-ea"/>
                <a:ea typeface="+mj-ea"/>
              </a:rPr>
              <a:t>: </a:t>
            </a:r>
            <a:r>
              <a:rPr lang="en-US" altLang="ko-KR" sz="1200" b="1" dirty="0" smtClean="0">
                <a:latin typeface="+mn-ea"/>
              </a:rPr>
              <a:t>ezlocal</a:t>
            </a:r>
            <a:r>
              <a:rPr lang="en-US" altLang="ko-KR" sz="1200" b="1" dirty="0" smtClean="0">
                <a:latin typeface="+mn-ea"/>
                <a:hlinkClick r:id="rId2"/>
              </a:rPr>
              <a:t>@ezwel.com</a:t>
            </a:r>
            <a:endParaRPr lang="en-US" altLang="ko-KR" sz="1200" b="1" dirty="0" smtClean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ko-KR" altLang="en-US" sz="1200" dirty="0" smtClean="0">
                <a:latin typeface="+mj-ea"/>
                <a:ea typeface="+mj-ea"/>
              </a:rPr>
              <a:t>   </a:t>
            </a:r>
            <a:r>
              <a:rPr lang="ko-KR" altLang="en-US" sz="1200" dirty="0" err="1" smtClean="0">
                <a:latin typeface="+mj-ea"/>
                <a:ea typeface="+mj-ea"/>
              </a:rPr>
              <a:t>입점문의</a:t>
            </a:r>
            <a:r>
              <a:rPr lang="ko-KR" altLang="en-US" sz="1200" dirty="0" smtClean="0">
                <a:latin typeface="+mj-ea"/>
                <a:ea typeface="+mj-ea"/>
              </a:rPr>
              <a:t> </a:t>
            </a:r>
            <a:r>
              <a:rPr lang="en-US" altLang="ko-KR" sz="1200" dirty="0">
                <a:latin typeface="+mj-ea"/>
                <a:ea typeface="+mj-ea"/>
              </a:rPr>
              <a:t>: ☎ </a:t>
            </a:r>
            <a:r>
              <a:rPr lang="en-US" altLang="ko-KR" sz="1200" dirty="0" smtClean="0">
                <a:latin typeface="+mj-ea"/>
                <a:ea typeface="+mj-ea"/>
              </a:rPr>
              <a:t>02-3282-7945</a:t>
            </a:r>
            <a:endParaRPr lang="en-US" altLang="ko-KR" sz="1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253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74664" y="31415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138227"/>
              </p:ext>
            </p:extLst>
          </p:nvPr>
        </p:nvGraphicFramePr>
        <p:xfrm>
          <a:off x="310542" y="270224"/>
          <a:ext cx="6079147" cy="593376"/>
        </p:xfrm>
        <a:graphic>
          <a:graphicData uri="http://schemas.openxmlformats.org/drawingml/2006/table">
            <a:tbl>
              <a:tblPr/>
              <a:tblGrid>
                <a:gridCol w="6079147"/>
              </a:tblGrid>
              <a:tr h="59337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부산 지역 상인 전용 온라인 쇼핑몰</a:t>
                      </a:r>
                      <a:r>
                        <a:rPr lang="en-US" altLang="ko-KR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2000" b="1" kern="0" spc="-40" dirty="0" err="1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동백몰</a:t>
                      </a:r>
                      <a:r>
                        <a:rPr lang="en-US" altLang="ko-KR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설명 자료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marL="17620" marR="17620" marT="17620" marB="17620" anchor="ctr">
                    <a:lnL>
                      <a:noFill/>
                    </a:lnL>
                    <a:lnR>
                      <a:noFill/>
                    </a:lnR>
                    <a:lnT w="35941" cap="flat" cmpd="sng" algn="ctr">
                      <a:solidFill>
                        <a:srgbClr val="00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941" cap="flat" cmpd="sng" algn="ctr">
                      <a:solidFill>
                        <a:srgbClr val="00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9" y="1026325"/>
            <a:ext cx="6645216" cy="879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74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445338"/>
              </p:ext>
            </p:extLst>
          </p:nvPr>
        </p:nvGraphicFramePr>
        <p:xfrm>
          <a:off x="207264" y="99822"/>
          <a:ext cx="6532372" cy="433578"/>
        </p:xfrm>
        <a:graphic>
          <a:graphicData uri="http://schemas.openxmlformats.org/drawingml/2006/table">
            <a:tbl>
              <a:tblPr/>
              <a:tblGrid>
                <a:gridCol w="6532372"/>
              </a:tblGrid>
              <a:tr h="43357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부산지역 상인 전용 온라인쇼핑몰</a:t>
                      </a:r>
                      <a:r>
                        <a:rPr lang="en-US" altLang="ko-KR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(</a:t>
                      </a:r>
                      <a:r>
                        <a:rPr lang="ko-KR" altLang="en-US" sz="2000" b="1" kern="0" spc="-40" dirty="0" err="1" smtClean="0">
                          <a:solidFill>
                            <a:srgbClr val="0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동백몰</a:t>
                      </a:r>
                      <a:r>
                        <a:rPr lang="en-US" altLang="ko-KR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)</a:t>
                      </a:r>
                      <a:r>
                        <a:rPr lang="ko-KR" altLang="en-US" sz="2000" b="1" kern="0" spc="-40" dirty="0" err="1" smtClean="0">
                          <a:solidFill>
                            <a:srgbClr val="0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입점</a:t>
                      </a:r>
                      <a:r>
                        <a:rPr lang="ko-KR" altLang="en-US" sz="2000" b="1" kern="0" spc="-40" dirty="0" smtClean="0">
                          <a:solidFill>
                            <a:srgbClr val="0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신청서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681945" y="-803773"/>
            <a:ext cx="23916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atinLnBrk="0"/>
            <a:r>
              <a:rPr lang="ko-KR" altLang="ko-KR" sz="1200" b="1">
                <a:solidFill>
                  <a:srgbClr val="000000"/>
                </a:solidFill>
                <a:latin typeface="+mn-ea"/>
              </a:rPr>
              <a:t> </a:t>
            </a:r>
            <a:endParaRPr lang="ko-KR" altLang="ko-KR" sz="400">
              <a:latin typeface="+mn-ea"/>
            </a:endParaRPr>
          </a:p>
          <a:p>
            <a:pPr latinLnBrk="0"/>
            <a:r>
              <a:rPr lang="ko-KR" altLang="ko-KR" sz="300" b="1">
                <a:solidFill>
                  <a:srgbClr val="000000"/>
                </a:solidFill>
                <a:latin typeface="+mn-ea"/>
              </a:rPr>
              <a:t> </a:t>
            </a:r>
            <a:endParaRPr lang="ko-KR" altLang="ko-KR" sz="400">
              <a:latin typeface="+mn-ea"/>
            </a:endParaRPr>
          </a:p>
          <a:p>
            <a:pPr latinLnBrk="0"/>
            <a:endParaRPr lang="ko-KR" altLang="ko-KR">
              <a:latin typeface="+mn-ea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48654"/>
              </p:ext>
            </p:extLst>
          </p:nvPr>
        </p:nvGraphicFramePr>
        <p:xfrm>
          <a:off x="275780" y="609469"/>
          <a:ext cx="6367181" cy="401320"/>
        </p:xfrm>
        <a:graphic>
          <a:graphicData uri="http://schemas.openxmlformats.org/drawingml/2006/table">
            <a:tbl>
              <a:tblPr/>
              <a:tblGrid>
                <a:gridCol w="411238"/>
                <a:gridCol w="159407"/>
                <a:gridCol w="5796536"/>
              </a:tblGrid>
              <a:tr h="40132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유의</a:t>
                      </a:r>
                    </a:p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사항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70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70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 w="2870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-9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부산지역</a:t>
                      </a:r>
                      <a:r>
                        <a:rPr lang="ko-KR" altLang="en-US" sz="1100" kern="0" spc="-9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內 </a:t>
                      </a:r>
                      <a:r>
                        <a:rPr lang="ko-KR" altLang="en-US" sz="1100" kern="0" spc="-9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사업자 주소가 있는 </a:t>
                      </a:r>
                      <a:r>
                        <a:rPr lang="ko-KR" altLang="en-US" sz="1100" kern="0" spc="-9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동백전</a:t>
                      </a:r>
                      <a:r>
                        <a:rPr lang="ko-KR" altLang="en-US" sz="1100" kern="0" spc="-9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가맹점</a:t>
                      </a:r>
                      <a:r>
                        <a:rPr lang="ko-KR" altLang="en-US" sz="1100" kern="0" spc="-9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및 부산지역 상인에 </a:t>
                      </a:r>
                      <a:r>
                        <a:rPr lang="ko-KR" altLang="en-US" sz="1100" kern="0" spc="-9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한해</a:t>
                      </a:r>
                      <a:r>
                        <a:rPr lang="ko-KR" altLang="en-US" sz="11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신청이 </a:t>
                      </a:r>
                      <a:r>
                        <a:rPr lang="ko-KR" altLang="en-US" sz="11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가능합니다</a:t>
                      </a:r>
                      <a:r>
                        <a:rPr lang="en-US" altLang="ko-KR" sz="11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53573" y="65330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>
              <a:latin typeface="+mn-ea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37126"/>
              </p:ext>
            </p:extLst>
          </p:nvPr>
        </p:nvGraphicFramePr>
        <p:xfrm>
          <a:off x="275778" y="1128923"/>
          <a:ext cx="6400792" cy="8590064"/>
        </p:xfrm>
        <a:graphic>
          <a:graphicData uri="http://schemas.openxmlformats.org/drawingml/2006/table">
            <a:tbl>
              <a:tblPr/>
              <a:tblGrid>
                <a:gridCol w="473522"/>
                <a:gridCol w="660402"/>
                <a:gridCol w="431800"/>
                <a:gridCol w="253999"/>
                <a:gridCol w="774701"/>
                <a:gridCol w="367270"/>
                <a:gridCol w="768173"/>
                <a:gridCol w="1040409"/>
                <a:gridCol w="1630516"/>
              </a:tblGrid>
              <a:tr h="430766">
                <a:tc gridSpan="2">
                  <a:txBody>
                    <a:bodyPr/>
                    <a:lstStyle/>
                    <a:p>
                      <a:pPr marL="25400" marR="25400" indent="0" algn="di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신청종류 </a:t>
                      </a: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□</a:t>
                      </a:r>
                      <a:r>
                        <a:rPr lang="ko-KR" altLang="en-US" sz="12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0" spc="0" baseline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동백몰</a:t>
                      </a:r>
                      <a:r>
                        <a:rPr lang="en-US" altLang="ko-KR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입점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0" cap="none" spc="-8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동백전</a:t>
                      </a:r>
                      <a:r>
                        <a:rPr kumimoji="0" lang="ko-KR" altLang="en-US" sz="1200" b="1" i="0" u="none" strike="noStrike" kern="0" cap="none" spc="-8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  가맹점</a:t>
                      </a:r>
                      <a:endParaRPr kumimoji="0" lang="en-US" altLang="ko-KR" sz="1200" b="1" i="0" u="none" strike="noStrike" kern="0" cap="none" spc="-8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0" cap="none" spc="-8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등록 여부 확인</a:t>
                      </a:r>
                      <a:endParaRPr lang="ko-KR" altLang="en-US" dirty="0"/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200" b="1" i="0" u="none" strike="noStrike" kern="0" cap="none" spc="-3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 □등록  □미등록</a:t>
                      </a:r>
                      <a:endParaRPr kumimoji="0" lang="ko-KR" alt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362">
                <a:tc gridSpan="2">
                  <a:txBody>
                    <a:bodyPr/>
                    <a:lstStyle/>
                    <a:p>
                      <a:pPr marL="25400" marR="2540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① </a:t>
                      </a:r>
                      <a:r>
                        <a:rPr lang="ko-KR" altLang="en-US" sz="1200" b="1" kern="0" spc="-8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사업지</a:t>
                      </a:r>
                      <a:r>
                        <a:rPr lang="ko-KR" altLang="en-US" sz="1200" b="1" kern="0" spc="-8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주소     </a:t>
                      </a:r>
                      <a:endParaRPr lang="en-US" altLang="ko-KR" sz="1200" b="1" kern="0" spc="-80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25400" marR="2540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-8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 </a:t>
                      </a:r>
                      <a:r>
                        <a:rPr lang="ko-KR" altLang="en-US" sz="1200" b="1" kern="0" spc="-8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해당 구</a:t>
                      </a:r>
                      <a:endParaRPr lang="ko-KR" altLang="en-US" sz="1200" b="1" kern="0" spc="-8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예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부산시 해운대구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93659">
                <a:tc gridSpan="2">
                  <a:txBody>
                    <a:bodyPr/>
                    <a:lstStyle/>
                    <a:p>
                      <a:pPr marL="25400" marR="2540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② 점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포 명</a:t>
                      </a: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5400" marR="2540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7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③ 사업자번호</a:t>
                      </a:r>
                      <a:endParaRPr lang="ko-KR" altLang="en-US" sz="1200" b="1" kern="0" spc="-7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93659">
                <a:tc gridSpan="2">
                  <a:txBody>
                    <a:bodyPr/>
                    <a:lstStyle/>
                    <a:p>
                      <a:pPr marL="25400" marR="2540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④ 사업 형태</a:t>
                      </a: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8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사업자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□개인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□법인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□개인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노점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 </a:t>
                      </a:r>
                      <a:endParaRPr lang="ko-KR" altLang="en-US" sz="1200" kern="0" spc="-8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⑤주력상품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3659">
                <a:tc gridSpan="2">
                  <a:txBody>
                    <a:bodyPr/>
                    <a:lstStyle/>
                    <a:p>
                      <a:pPr marL="25400" marR="2540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⑥ 점포 규모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8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        평</a:t>
                      </a:r>
                      <a:endParaRPr lang="ko-KR" altLang="en-US" sz="1200" kern="0" spc="-8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400" marR="2540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14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⑦ 월 평균</a:t>
                      </a:r>
                    </a:p>
                    <a:p>
                      <a:pPr marL="25400" marR="2540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-14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  </a:t>
                      </a:r>
                      <a:r>
                        <a:rPr lang="ko-KR" altLang="en-US" sz="1200" b="1" kern="0" spc="-14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매출액</a:t>
                      </a:r>
                      <a:endParaRPr lang="ko-KR" altLang="en-US" sz="1200" b="1" kern="0" spc="-14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8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              만원</a:t>
                      </a:r>
                      <a:endParaRPr lang="ko-KR" altLang="en-US" sz="1200" kern="0" spc="-8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⑧매출구성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8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도매  </a:t>
                      </a:r>
                      <a:r>
                        <a:rPr lang="en-US" altLang="ko-KR" sz="1200" kern="0" spc="-8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            %)</a:t>
                      </a:r>
                      <a:endParaRPr lang="ko-KR" altLang="en-US" sz="1200" kern="0" spc="-8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8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소매  </a:t>
                      </a:r>
                      <a:r>
                        <a:rPr lang="en-US" altLang="ko-KR" sz="1200" kern="0" spc="-8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            </a:t>
                      </a:r>
                      <a:r>
                        <a:rPr lang="en-US" altLang="ko-KR" sz="1200" kern="0" spc="-8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%)</a:t>
                      </a:r>
                      <a:endParaRPr lang="ko-KR" altLang="en-US" sz="1200" kern="0" spc="-8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3659">
                <a:tc gridSpan="3">
                  <a:txBody>
                    <a:bodyPr/>
                    <a:lstStyle/>
                    <a:p>
                      <a:pPr marL="25400" marR="2540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⑨ 사업자등록증주소</a:t>
                      </a: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93659">
                <a:tc gridSpan="2">
                  <a:txBody>
                    <a:bodyPr/>
                    <a:lstStyle/>
                    <a:p>
                      <a:pPr marL="25400" marR="2540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⑩ 사업장주소 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⑪종업원수</a:t>
                      </a: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                 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3700">
                <a:tc gridSpan="2">
                  <a:txBody>
                    <a:bodyPr/>
                    <a:lstStyle/>
                    <a:p>
                      <a:pPr marL="25400" marR="25400" indent="0" algn="l" defTabSz="6858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⑫ 연락처</a:t>
                      </a: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indent="0" algn="just" defTabSz="6858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전화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 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핸드폰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 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팩스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  ) 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메일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en-US" altLang="ko-KR" sz="1200" kern="0" spc="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)</a:t>
                      </a:r>
                      <a:endParaRPr lang="en-US" altLang="ko-KR" sz="1200" kern="0" spc="0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93659">
                <a:tc gridSpan="2">
                  <a:txBody>
                    <a:bodyPr/>
                    <a:lstStyle/>
                    <a:p>
                      <a:pPr marL="25400" marR="25400" indent="0" algn="l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⑬ </a:t>
                      </a: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대표자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⑭ 통신판매업신고</a:t>
                      </a:r>
                      <a:endParaRPr lang="ko-KR" altLang="en-US" sz="1200" dirty="0"/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/>
                    </a:p>
                  </a:txBody>
                  <a:tcPr marL="9026" marR="9026" marT="9026" marB="9026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b="1" kern="0" spc="-3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□신고  □미신고</a:t>
                      </a:r>
                      <a:endParaRPr lang="ko-KR" altLang="en-US" sz="1200" dirty="0"/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659">
                <a:tc gridSpan="3">
                  <a:txBody>
                    <a:bodyPr/>
                    <a:lstStyle/>
                    <a:p>
                      <a:pPr marL="25400" marR="25400" indent="0" algn="l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⑮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운영가능상품수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6858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⑯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자사몰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운영여부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200" b="1" dirty="0"/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5849">
                <a:tc gridSpan="9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3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개인정보보호법에 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의한 개인 정보수집 및 활용에</a:t>
                      </a:r>
                      <a:r>
                        <a:rPr lang="ko-KR" altLang="en-US" sz="12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□동의 □거부</a:t>
                      </a:r>
                      <a:r>
                        <a:rPr lang="en-US" altLang="ko-KR" sz="12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하며 위와 같이 가맹을 신청합니다</a:t>
                      </a:r>
                      <a:r>
                        <a:rPr lang="en-US" altLang="ko-KR" sz="1200" kern="0" spc="-3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200" kern="0" spc="-3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445770" marR="0" indent="-44577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-3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                                                                     20      </a:t>
                      </a:r>
                      <a:r>
                        <a:rPr lang="ko-KR" altLang="en-US" sz="1200" kern="0" spc="-3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       월      일</a:t>
                      </a:r>
                      <a:endParaRPr lang="ko-KR" altLang="en-US" sz="1200" kern="0" spc="-3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445770" marR="0" indent="-44577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-3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                                                                      신청인                  </a:t>
                      </a:r>
                      <a:r>
                        <a:rPr lang="en-US" altLang="ko-KR" sz="1200" b="1" kern="0" spc="-3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kern="0" spc="-3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인</a:t>
                      </a:r>
                      <a:r>
                        <a:rPr lang="en-US" altLang="ko-KR" sz="1200" b="1" kern="0" spc="-3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kern="0" spc="-3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2000" marR="72000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19320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ea typeface="HY헤드라인M" panose="02030600000101010101" pitchFamily="18" charset="-127"/>
                        </a:rPr>
                        <a:t>유</a:t>
                      </a:r>
                      <a:endParaRPr lang="ko-KR" altLang="en-US" sz="1200" kern="0" spc="-3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ea typeface="HY헤드라인M" panose="02030600000101010101" pitchFamily="18" charset="-127"/>
                        </a:rPr>
                        <a:t>의</a:t>
                      </a:r>
                      <a:endParaRPr lang="ko-KR" altLang="en-US" sz="1200" kern="0" spc="-3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ea typeface="HY헤드라인M" panose="02030600000101010101" pitchFamily="18" charset="-127"/>
                        </a:rPr>
                        <a:t>사</a:t>
                      </a:r>
                      <a:endParaRPr lang="ko-KR" altLang="en-US" sz="1200" kern="0" spc="-3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ea typeface="HY헤드라인M" panose="02030600000101010101" pitchFamily="18" charset="-127"/>
                        </a:rPr>
                        <a:t>항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224790" marR="0" indent="-22479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① </a:t>
                      </a:r>
                      <a:r>
                        <a:rPr lang="ko-KR" altLang="en-US" sz="1200" kern="0" spc="-2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운영사</a:t>
                      </a:r>
                      <a:r>
                        <a:rPr lang="en-US" altLang="ko-KR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kern="0" spc="-2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코나아이</a:t>
                      </a:r>
                      <a:r>
                        <a:rPr lang="en-US" altLang="ko-KR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200" kern="0" spc="-2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현대이지웰</a:t>
                      </a:r>
                      <a:r>
                        <a:rPr lang="en-US" altLang="ko-KR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는 가맹점 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등록 및 관리를 위해 상기 개인정보</a:t>
                      </a:r>
                      <a:r>
                        <a:rPr lang="en-US" altLang="ko-KR" sz="1200" kern="0" spc="-2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①</a:t>
                      </a:r>
                      <a:r>
                        <a:rPr lang="en-US" altLang="ko-KR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⑬</a:t>
                      </a:r>
                      <a:r>
                        <a:rPr lang="en-US" altLang="ko-KR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를 </a:t>
                      </a:r>
                      <a:r>
                        <a:rPr lang="ko-KR" altLang="en-US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수집</a:t>
                      </a:r>
                      <a:r>
                        <a:rPr lang="en-US" altLang="ko-KR" sz="1200" kern="0" spc="-20" baseline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처리하며</a:t>
                      </a:r>
                      <a:r>
                        <a:rPr lang="en-US" altLang="ko-KR" sz="1200" kern="0" spc="-2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개인정보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이용 등에 대해 신청인이 동의하지 않으면 </a:t>
                      </a: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입점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불가합니다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217170" marR="0" indent="-21717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② 수집된 개인정보는 상품권 관련기관 등에 제공되며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가맹기간 종료 후 최장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년까지 보관 및 처리될 수 있습니다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 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223520" marR="0" indent="-223520" algn="just" defTabSz="685800" rtl="0" eaLnBrk="1" fontAlgn="base" latinLnBrk="1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③ </a:t>
                      </a:r>
                      <a:r>
                        <a:rPr lang="ko-KR" altLang="en-US" sz="1200" kern="0" spc="5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본 신청서상 필수항목</a:t>
                      </a:r>
                      <a:r>
                        <a:rPr lang="en-US" altLang="ko-KR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①</a:t>
                      </a:r>
                      <a:r>
                        <a:rPr lang="en-US" altLang="ko-KR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⑬ 및 신청인 서명</a:t>
                      </a:r>
                      <a:r>
                        <a:rPr lang="en-US" altLang="ko-KR" sz="1200" kern="0" spc="-2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kern="0" spc="5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 기재되지 않으면 </a:t>
                      </a:r>
                      <a:r>
                        <a:rPr lang="ko-KR" altLang="en-US" sz="1200" kern="0" spc="5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입점승인</a:t>
                      </a:r>
                      <a:r>
                        <a:rPr lang="ko-KR" altLang="en-US" sz="1200" kern="0" spc="5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지연</a:t>
                      </a:r>
                      <a:r>
                        <a:rPr lang="en-US" altLang="ko-KR" sz="1200" kern="0" spc="5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kern="0" spc="5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또는 반려될 수</a:t>
                      </a:r>
                      <a:r>
                        <a:rPr lang="ko-KR" altLang="en-US" sz="1200" kern="0" spc="-1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kern="0" spc="-3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있습니다</a:t>
                      </a:r>
                      <a:r>
                        <a:rPr lang="en-US" altLang="ko-KR" sz="1200" kern="0" spc="-3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200" kern="0" spc="-110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226060" marR="0" indent="-22606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④ </a:t>
                      </a:r>
                      <a:r>
                        <a:rPr lang="ko-KR" altLang="en-US" sz="1200" kern="0" spc="-4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본 신청서에는 </a:t>
                      </a:r>
                      <a:r>
                        <a:rPr lang="ko-KR" altLang="en-US" sz="1200" b="1" u="sng" kern="0" spc="-4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</a:rPr>
                        <a:t>사업자등록증을 반드시 첨부</a:t>
                      </a:r>
                      <a:r>
                        <a:rPr lang="ko-KR" altLang="en-US" sz="1200" kern="0" spc="-4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해야 합니다</a:t>
                      </a:r>
                      <a:r>
                        <a:rPr lang="en-US" altLang="ko-KR" sz="1200" kern="0" spc="-4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 </a:t>
                      </a:r>
                      <a:endParaRPr lang="ko-KR" altLang="en-US" sz="1200" kern="0" spc="-30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214630" marR="0" indent="-21463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⑤ </a:t>
                      </a:r>
                      <a:r>
                        <a:rPr lang="ko-KR" altLang="en-US" sz="1200" kern="0" spc="-1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본 신청서는 </a:t>
                      </a:r>
                      <a:r>
                        <a:rPr lang="ko-KR" altLang="en-US" sz="1200" kern="0" spc="-1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입점</a:t>
                      </a:r>
                      <a:r>
                        <a:rPr lang="ko-KR" altLang="en-US" sz="1200" kern="0" spc="-1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희망 </a:t>
                      </a:r>
                      <a:r>
                        <a:rPr lang="ko-KR" altLang="en-US" sz="1200" kern="0" spc="-1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동백몰</a:t>
                      </a:r>
                      <a:r>
                        <a:rPr lang="ko-KR" altLang="en-US" sz="1200" kern="0" spc="-1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kern="0" spc="-1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운영사</a:t>
                      </a:r>
                      <a:r>
                        <a:rPr lang="en-US" altLang="ko-KR" sz="1200" kern="0" spc="-1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kern="0" spc="-10" dirty="0" err="1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현대이지웰</a:t>
                      </a:r>
                      <a:r>
                        <a:rPr lang="en-US" altLang="ko-KR" sz="1200" kern="0" spc="-1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kern="0" spc="-1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로 접수해주십시오</a:t>
                      </a:r>
                      <a:r>
                        <a:rPr lang="en-US" altLang="ko-KR" sz="1200" kern="0" spc="-10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ko-KR" altLang="en-US" sz="1200" kern="0" spc="20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026" marR="9026" marT="9026" marB="90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833</TotalTime>
  <Words>429</Words>
  <Application>Microsoft Office PowerPoint</Application>
  <PresentationFormat>A4 용지(210x297mm)</PresentationFormat>
  <Paragraphs>90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2" baseType="lpstr">
      <vt:lpstr>HY견고딕</vt:lpstr>
      <vt:lpstr>HY견명조</vt:lpstr>
      <vt:lpstr>HY헤드라인M</vt:lpstr>
      <vt:lpstr>Rix모던고딕 L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Company>KOREA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admin</cp:lastModifiedBy>
  <cp:revision>67</cp:revision>
  <cp:lastPrinted>2020-08-31T06:08:35Z</cp:lastPrinted>
  <dcterms:created xsi:type="dcterms:W3CDTF">2020-08-31T04:10:02Z</dcterms:created>
  <dcterms:modified xsi:type="dcterms:W3CDTF">2021-05-11T03:50:56Z</dcterms:modified>
</cp:coreProperties>
</file>